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0" r:id="rId6"/>
    <p:sldId id="263" r:id="rId7"/>
    <p:sldId id="266" r:id="rId8"/>
    <p:sldId id="261" r:id="rId9"/>
    <p:sldId id="265" r:id="rId10"/>
    <p:sldId id="262" r:id="rId11"/>
    <p:sldId id="264" r:id="rId12"/>
    <p:sldId id="267" r:id="rId13"/>
    <p:sldId id="268" r:id="rId14"/>
    <p:sldId id="270" r:id="rId15"/>
    <p:sldId id="271" r:id="rId16"/>
    <p:sldId id="269"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DF6413-1BFB-4B29-B093-E4C19F7D22C2}" type="datetimeFigureOut">
              <a:rPr lang="en-US" smtClean="0"/>
              <a:t>3/3/2014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1FD592-6CE8-402B-BE73-2B25DA5C1344}" type="slidenum">
              <a:rPr lang="en-US" smtClean="0"/>
              <a:t>‹#›</a:t>
            </a:fld>
            <a:endParaRPr lang="en-US"/>
          </a:p>
        </p:txBody>
      </p:sp>
    </p:spTree>
    <p:extLst>
      <p:ext uri="{BB962C8B-B14F-4D97-AF65-F5344CB8AC3E}">
        <p14:creationId xmlns:p14="http://schemas.microsoft.com/office/powerpoint/2010/main" val="401047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1FD592-6CE8-402B-BE73-2B25DA5C1344}" type="slidenum">
              <a:rPr lang="en-US" smtClean="0"/>
              <a:t>13</a:t>
            </a:fld>
            <a:endParaRPr lang="en-US"/>
          </a:p>
        </p:txBody>
      </p:sp>
    </p:spTree>
    <p:extLst>
      <p:ext uri="{BB962C8B-B14F-4D97-AF65-F5344CB8AC3E}">
        <p14:creationId xmlns:p14="http://schemas.microsoft.com/office/powerpoint/2010/main" val="2794704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FB32E7A0-AD95-40B1-A3AE-D75A45F1A0E9}"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32E7A0-AD95-40B1-A3AE-D75A45F1A0E9}"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B32E7A0-AD95-40B1-A3AE-D75A45F1A0E9}"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DA40E5D-7466-48AA-AB53-E0F0C4D43722}" type="datetimeFigureOut">
              <a:rPr lang="en-US" smtClean="0"/>
              <a:t>3/3/2014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B32E7A0-AD95-40B1-A3AE-D75A45F1A0E9}"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DA40E5D-7466-48AA-AB53-E0F0C4D43722}" type="datetimeFigureOut">
              <a:rPr lang="en-US" smtClean="0"/>
              <a:t>3/3/2014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B32E7A0-AD95-40B1-A3AE-D75A45F1A0E9}"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55" y="13854"/>
            <a:ext cx="10407160" cy="6844145"/>
          </a:xfrm>
          <a:prstGeom prst="rect">
            <a:avLst/>
          </a:prstGeom>
        </p:spPr>
      </p:pic>
      <p:sp>
        <p:nvSpPr>
          <p:cNvPr id="2" name="Title 1"/>
          <p:cNvSpPr>
            <a:spLocks noGrp="1"/>
          </p:cNvSpPr>
          <p:nvPr>
            <p:ph type="ctrTitle"/>
          </p:nvPr>
        </p:nvSpPr>
        <p:spPr>
          <a:xfrm>
            <a:off x="381000" y="381000"/>
            <a:ext cx="7406640" cy="1472184"/>
          </a:xfrm>
        </p:spPr>
        <p:txBody>
          <a:bodyPr/>
          <a:lstStyle/>
          <a:p>
            <a:r>
              <a:rPr lang="en-US" dirty="0" smtClean="0">
                <a:solidFill>
                  <a:schemeClr val="bg1"/>
                </a:solidFill>
              </a:rPr>
              <a:t>US VA History SOL Review: </a:t>
            </a:r>
            <a:br>
              <a:rPr lang="en-US" dirty="0" smtClean="0">
                <a:solidFill>
                  <a:schemeClr val="bg1"/>
                </a:solidFill>
              </a:rPr>
            </a:br>
            <a:r>
              <a:rPr lang="en-US" dirty="0" smtClean="0">
                <a:solidFill>
                  <a:schemeClr val="bg1"/>
                </a:solidFill>
              </a:rPr>
              <a:t>Creating the Constitution</a:t>
            </a:r>
            <a:endParaRPr lang="en-US" dirty="0">
              <a:solidFill>
                <a:schemeClr val="bg1"/>
              </a:solidFill>
            </a:endParaRPr>
          </a:p>
        </p:txBody>
      </p:sp>
    </p:spTree>
    <p:extLst>
      <p:ext uri="{BB962C8B-B14F-4D97-AF65-F5344CB8AC3E}">
        <p14:creationId xmlns:p14="http://schemas.microsoft.com/office/powerpoint/2010/main" val="3227479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2560" y="152400"/>
            <a:ext cx="7498080" cy="792480"/>
          </a:xfrm>
        </p:spPr>
        <p:txBody>
          <a:bodyPr/>
          <a:lstStyle/>
          <a:p>
            <a:r>
              <a:rPr lang="en-US" dirty="0" smtClean="0"/>
              <a:t>The Three-Fifths Compromise</a:t>
            </a:r>
            <a:endParaRPr lang="en-US" dirty="0"/>
          </a:p>
        </p:txBody>
      </p:sp>
      <p:sp>
        <p:nvSpPr>
          <p:cNvPr id="3" name="Content Placeholder 2"/>
          <p:cNvSpPr>
            <a:spLocks noGrp="1"/>
          </p:cNvSpPr>
          <p:nvPr>
            <p:ph sz="half" idx="1"/>
          </p:nvPr>
        </p:nvSpPr>
        <p:spPr>
          <a:xfrm>
            <a:off x="1219200" y="1295400"/>
            <a:ext cx="3962400" cy="5257800"/>
          </a:xfrm>
        </p:spPr>
        <p:txBody>
          <a:bodyPr>
            <a:normAutofit fontScale="85000" lnSpcReduction="20000"/>
          </a:bodyPr>
          <a:lstStyle/>
          <a:p>
            <a:pPr marL="82296" indent="0">
              <a:buNone/>
            </a:pPr>
            <a:r>
              <a:rPr lang="en-US" dirty="0" smtClean="0"/>
              <a:t>The Three-Fifths Compromise was an agreement to count enslaved men and women as a part of the population of Southern states as three-fifths of a person each.  It gave the Southern states greater representation in Congress, and lessened the states’ tax burden.  The Constitution protected slavery in other ways as well – with a fugitive slave law and a provision which forbid the banning of the international slave trade until the year 1808.</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0" y="1219200"/>
            <a:ext cx="3048000" cy="3058263"/>
          </a:xfrm>
        </p:spPr>
      </p:pic>
      <p:sp>
        <p:nvSpPr>
          <p:cNvPr id="6" name="Rounded Rectangle 5"/>
          <p:cNvSpPr/>
          <p:nvPr/>
        </p:nvSpPr>
        <p:spPr>
          <a:xfrm>
            <a:off x="5181600" y="4419600"/>
            <a:ext cx="35052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By counting enslaved people – who had no political rights in the South – as three-fifths of a person, Southern states gained greater power in Congress and lessened their tax burden.</a:t>
            </a:r>
            <a:endParaRPr lang="en-US" dirty="0"/>
          </a:p>
        </p:txBody>
      </p:sp>
    </p:spTree>
    <p:extLst>
      <p:ext uri="{BB962C8B-B14F-4D97-AF65-F5344CB8AC3E}">
        <p14:creationId xmlns:p14="http://schemas.microsoft.com/office/powerpoint/2010/main" val="3175060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Enumerated Powers and Powers Reserved to the States</a:t>
            </a:r>
            <a:endParaRPr lang="en-US"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Where the powers given to the national government – the Federal Government we say today – in the Constitution are explicit – it is the “supreme law of the land.”  However, certain powers are reserved for the states.  In fact, the 10</a:t>
            </a:r>
            <a:r>
              <a:rPr lang="en-US" baseline="30000" dirty="0" smtClean="0"/>
              <a:t>th</a:t>
            </a:r>
            <a:r>
              <a:rPr lang="en-US" dirty="0" smtClean="0"/>
              <a:t> Amendment to the Constitution makes this abundantly clear.</a:t>
            </a:r>
            <a:endParaRPr lang="en-US" dirty="0"/>
          </a:p>
        </p:txBody>
      </p:sp>
      <p:sp>
        <p:nvSpPr>
          <p:cNvPr id="4" name="Content Placeholder 3"/>
          <p:cNvSpPr>
            <a:spLocks noGrp="1"/>
          </p:cNvSpPr>
          <p:nvPr>
            <p:ph sz="half" idx="2"/>
          </p:nvPr>
        </p:nvSpPr>
        <p:spPr/>
        <p:txBody>
          <a:bodyPr>
            <a:normAutofit fontScale="92500" lnSpcReduction="20000"/>
          </a:bodyPr>
          <a:lstStyle/>
          <a:p>
            <a:pPr marL="82296" indent="0">
              <a:buNone/>
            </a:pPr>
            <a:endParaRPr lang="en-US" u="sng" dirty="0" smtClean="0">
              <a:solidFill>
                <a:schemeClr val="tx2">
                  <a:lumMod val="75000"/>
                </a:schemeClr>
              </a:solidFill>
              <a:effectLst>
                <a:outerShdw blurRad="38100" dist="38100" dir="2700000" algn="tl">
                  <a:srgbClr val="000000">
                    <a:alpha val="43137"/>
                  </a:srgbClr>
                </a:outerShdw>
              </a:effectLst>
            </a:endParaRPr>
          </a:p>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The Tenth Amendment:</a:t>
            </a:r>
          </a:p>
          <a:p>
            <a:pPr marL="82296" indent="0">
              <a:buNone/>
            </a:pPr>
            <a:endParaRPr lang="en-US" u="sng" dirty="0">
              <a:solidFill>
                <a:schemeClr val="tx2">
                  <a:lumMod val="75000"/>
                </a:schemeClr>
              </a:solidFill>
              <a:effectLst>
                <a:outerShdw blurRad="38100" dist="38100" dir="2700000" algn="tl">
                  <a:srgbClr val="000000">
                    <a:alpha val="43137"/>
                  </a:srgbClr>
                </a:outerShdw>
              </a:effectLst>
            </a:endParaRPr>
          </a:p>
          <a:p>
            <a:pPr marL="82296" indent="0">
              <a:buNone/>
            </a:pPr>
            <a:r>
              <a:rPr lang="en-US" dirty="0">
                <a:solidFill>
                  <a:schemeClr val="tx2">
                    <a:lumMod val="75000"/>
                  </a:schemeClr>
                </a:solidFill>
                <a:effectLst>
                  <a:outerShdw blurRad="38100" dist="38100" dir="2700000" algn="tl">
                    <a:srgbClr val="000000">
                      <a:alpha val="43137"/>
                    </a:srgbClr>
                  </a:outerShdw>
                </a:effectLst>
              </a:rPr>
              <a:t>The powers not delegated to the United States by the Constitution, nor prohibited by it to the States, are reserved to the States respectively, or to the </a:t>
            </a:r>
            <a:r>
              <a:rPr lang="en-US" dirty="0" smtClean="0">
                <a:solidFill>
                  <a:schemeClr val="tx2">
                    <a:lumMod val="75000"/>
                  </a:schemeClr>
                </a:solidFill>
                <a:effectLst>
                  <a:outerShdw blurRad="38100" dist="38100" dir="2700000" algn="tl">
                    <a:srgbClr val="000000">
                      <a:alpha val="43137"/>
                    </a:srgbClr>
                  </a:outerShdw>
                </a:effectLst>
              </a:rPr>
              <a:t>people.</a:t>
            </a:r>
            <a:endParaRPr lang="en-US"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09135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320"/>
            <a:ext cx="7848600" cy="1143000"/>
          </a:xfrm>
        </p:spPr>
        <p:txBody>
          <a:bodyPr>
            <a:noAutofit/>
          </a:bodyPr>
          <a:lstStyle/>
          <a:p>
            <a:r>
              <a:rPr lang="en-US" sz="3400" dirty="0" smtClean="0"/>
              <a:t>The </a:t>
            </a:r>
            <a:r>
              <a:rPr lang="en-US" sz="3400" i="1" dirty="0" smtClean="0">
                <a:effectLst>
                  <a:outerShdw blurRad="38100" dist="38100" dir="2700000" algn="tl">
                    <a:srgbClr val="000000">
                      <a:alpha val="43137"/>
                    </a:srgbClr>
                  </a:outerShdw>
                </a:effectLst>
              </a:rPr>
              <a:t>Bill of Rights </a:t>
            </a:r>
            <a:r>
              <a:rPr lang="en-US" sz="3400" dirty="0" smtClean="0"/>
              <a:t>was Influenced by George Mason’s </a:t>
            </a:r>
            <a:r>
              <a:rPr lang="en-US" sz="3400" i="1" dirty="0" smtClean="0">
                <a:effectLst>
                  <a:outerShdw blurRad="38100" dist="38100" dir="2700000" algn="tl">
                    <a:srgbClr val="000000">
                      <a:alpha val="43137"/>
                    </a:srgbClr>
                  </a:outerShdw>
                </a:effectLst>
              </a:rPr>
              <a:t>Virginia Declaration of Rights</a:t>
            </a:r>
            <a:r>
              <a:rPr lang="en-US" sz="3400" dirty="0" smtClean="0"/>
              <a:t>.</a:t>
            </a:r>
            <a:endParaRPr lang="en-US" sz="3400" dirty="0"/>
          </a:p>
        </p:txBody>
      </p:sp>
      <p:sp>
        <p:nvSpPr>
          <p:cNvPr id="3" name="Content Placeholder 2"/>
          <p:cNvSpPr>
            <a:spLocks noGrp="1"/>
          </p:cNvSpPr>
          <p:nvPr>
            <p:ph sz="half" idx="1"/>
          </p:nvPr>
        </p:nvSpPr>
        <p:spPr>
          <a:xfrm>
            <a:off x="1219200" y="1524000"/>
            <a:ext cx="3874008" cy="4663440"/>
          </a:xfrm>
        </p:spPr>
        <p:txBody>
          <a:bodyPr>
            <a:normAutofit fontScale="85000" lnSpcReduction="10000"/>
          </a:bodyPr>
          <a:lstStyle/>
          <a:p>
            <a:pPr marL="82296" indent="0">
              <a:buNone/>
            </a:pPr>
            <a:r>
              <a:rPr lang="en-US" dirty="0" smtClean="0"/>
              <a:t>The Virginia </a:t>
            </a:r>
            <a:r>
              <a:rPr lang="en-US" i="1" dirty="0" smtClean="0"/>
              <a:t>Declaration of Rights</a:t>
            </a:r>
            <a:r>
              <a:rPr lang="en-US" dirty="0" smtClean="0"/>
              <a:t>, written by George Mason in 1776, inspired many of the protections of individual rights and liberties which are in the </a:t>
            </a:r>
            <a:r>
              <a:rPr lang="en-US" i="1" dirty="0" smtClean="0"/>
              <a:t>Bill of Rights</a:t>
            </a:r>
            <a:r>
              <a:rPr lang="en-US" dirty="0" smtClean="0"/>
              <a:t>.  Both documents emphasize: </a:t>
            </a:r>
          </a:p>
          <a:p>
            <a:r>
              <a:rPr lang="en-US" dirty="0" smtClean="0"/>
              <a:t>Freedom of Speech</a:t>
            </a:r>
          </a:p>
          <a:p>
            <a:r>
              <a:rPr lang="en-US" dirty="0" smtClean="0"/>
              <a:t>Freedom of Religion</a:t>
            </a:r>
          </a:p>
          <a:p>
            <a:r>
              <a:rPr lang="en-US" dirty="0" smtClean="0"/>
              <a:t>Freedom of the Press</a:t>
            </a:r>
          </a:p>
          <a:p>
            <a:r>
              <a:rPr lang="en-US" dirty="0" smtClean="0"/>
              <a:t>The Right to a Speedy Trial</a:t>
            </a:r>
          </a:p>
          <a:p>
            <a:r>
              <a:rPr lang="en-US" dirty="0" smtClean="0"/>
              <a:t>The Right to Trial by Jury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543844"/>
            <a:ext cx="3657600" cy="4624387"/>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17268">
            <a:off x="6510615" y="2589845"/>
            <a:ext cx="2347521" cy="2971800"/>
          </a:xfrm>
          <a:prstGeom prst="rect">
            <a:avLst/>
          </a:prstGeom>
        </p:spPr>
      </p:pic>
    </p:spTree>
    <p:extLst>
      <p:ext uri="{BB962C8B-B14F-4D97-AF65-F5344CB8AC3E}">
        <p14:creationId xmlns:p14="http://schemas.microsoft.com/office/powerpoint/2010/main" val="3275973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320"/>
            <a:ext cx="7866888" cy="1143000"/>
          </a:xfrm>
        </p:spPr>
        <p:txBody>
          <a:bodyPr>
            <a:noAutofit/>
          </a:bodyPr>
          <a:lstStyle/>
          <a:p>
            <a:r>
              <a:rPr lang="en-US" sz="3400" dirty="0" smtClean="0"/>
              <a:t>The </a:t>
            </a:r>
            <a:r>
              <a:rPr lang="en-US" sz="3400" i="1" dirty="0" smtClean="0">
                <a:effectLst>
                  <a:outerShdw blurRad="38100" dist="38100" dir="2700000" algn="tl">
                    <a:srgbClr val="000000">
                      <a:alpha val="43137"/>
                    </a:srgbClr>
                  </a:outerShdw>
                </a:effectLst>
              </a:rPr>
              <a:t>Bill of Rights </a:t>
            </a:r>
            <a:r>
              <a:rPr lang="en-US" sz="3400" dirty="0" smtClean="0"/>
              <a:t>was influenced by Thomas Jefferson’s </a:t>
            </a:r>
            <a:r>
              <a:rPr lang="en-US" sz="3400" i="1" dirty="0" smtClean="0">
                <a:effectLst>
                  <a:outerShdw blurRad="38100" dist="38100" dir="2700000" algn="tl">
                    <a:srgbClr val="000000">
                      <a:alpha val="43137"/>
                    </a:srgbClr>
                  </a:outerShdw>
                </a:effectLst>
              </a:rPr>
              <a:t>Statute of Religious Freedom</a:t>
            </a:r>
            <a:r>
              <a:rPr lang="en-US" sz="3400" i="1" dirty="0" smtClean="0">
                <a:effectLst/>
              </a:rPr>
              <a:t>.</a:t>
            </a:r>
            <a:endParaRPr lang="en-US" sz="3400" i="1" dirty="0">
              <a:effectLst/>
            </a:endParaRPr>
          </a:p>
        </p:txBody>
      </p:sp>
      <p:sp>
        <p:nvSpPr>
          <p:cNvPr id="3" name="Content Placeholder 2"/>
          <p:cNvSpPr>
            <a:spLocks noGrp="1"/>
          </p:cNvSpPr>
          <p:nvPr>
            <p:ph sz="half" idx="1"/>
          </p:nvPr>
        </p:nvSpPr>
        <p:spPr>
          <a:xfrm>
            <a:off x="990600" y="1524000"/>
            <a:ext cx="3429000" cy="4663440"/>
          </a:xfrm>
        </p:spPr>
        <p:txBody>
          <a:bodyPr>
            <a:normAutofit fontScale="77500" lnSpcReduction="20000"/>
          </a:bodyPr>
          <a:lstStyle/>
          <a:p>
            <a:pPr marL="82296" indent="0">
              <a:buNone/>
            </a:pPr>
            <a:r>
              <a:rPr lang="en-US" dirty="0" smtClean="0"/>
              <a:t>Thomas Jefferson’s </a:t>
            </a:r>
            <a:r>
              <a:rPr lang="en-US" i="1" dirty="0" smtClean="0"/>
              <a:t>Statute of Religious Freedom </a:t>
            </a:r>
            <a:r>
              <a:rPr lang="en-US" dirty="0" smtClean="0"/>
              <a:t>influenced the First </a:t>
            </a:r>
            <a:r>
              <a:rPr lang="en-US" dirty="0"/>
              <a:t>A</a:t>
            </a:r>
            <a:r>
              <a:rPr lang="en-US" dirty="0" smtClean="0"/>
              <a:t>mendment to the Constitution, which states, “Congress shall make no law respecting an establishment of religion or prohibit the free exercise thereof…”  Jefferson, a deist, abhorred the idea of being required to pay taxes to religious institutions his conscience did not support.</a:t>
            </a: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19599" y="1524000"/>
            <a:ext cx="4495575" cy="3810000"/>
          </a:xfrm>
        </p:spPr>
      </p:pic>
      <p:sp>
        <p:nvSpPr>
          <p:cNvPr id="6" name="Rounded Rectangle 5"/>
          <p:cNvSpPr/>
          <p:nvPr/>
        </p:nvSpPr>
        <p:spPr>
          <a:xfrm>
            <a:off x="1066800" y="5410200"/>
            <a:ext cx="7772400" cy="1371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Virginia Statute of Religious Freedom was written in the 1770s, but would not become state law until the year 1786.  Jefferson, who was not a practicing Christian, admired the teachings of Christ, but preferred religious tolerance above all.  The first portion of the First Amendment reflects Virginia’s Statute.</a:t>
            </a:r>
            <a:endParaRPr lang="en-US" dirty="0"/>
          </a:p>
        </p:txBody>
      </p:sp>
    </p:spTree>
    <p:extLst>
      <p:ext uri="{BB962C8B-B14F-4D97-AF65-F5344CB8AC3E}">
        <p14:creationId xmlns:p14="http://schemas.microsoft.com/office/powerpoint/2010/main" val="2237219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FEDERALISTS Support the Ratification of the US Constitution</a:t>
            </a:r>
            <a:endParaRPr lang="en-US" dirty="0"/>
          </a:p>
        </p:txBody>
      </p:sp>
      <p:sp>
        <p:nvSpPr>
          <p:cNvPr id="3" name="Content Placeholder 2"/>
          <p:cNvSpPr>
            <a:spLocks noGrp="1"/>
          </p:cNvSpPr>
          <p:nvPr>
            <p:ph sz="half" idx="1"/>
          </p:nvPr>
        </p:nvSpPr>
        <p:spPr>
          <a:xfrm>
            <a:off x="1149927" y="1447800"/>
            <a:ext cx="4648200" cy="5410200"/>
          </a:xfrm>
        </p:spPr>
        <p:txBody>
          <a:bodyPr>
            <a:normAutofit fontScale="85000" lnSpcReduction="20000"/>
          </a:bodyPr>
          <a:lstStyle/>
          <a:p>
            <a:pPr marL="82296" indent="0">
              <a:buNone/>
            </a:pPr>
            <a:r>
              <a:rPr lang="en-US" dirty="0" smtClean="0"/>
              <a:t>After it was written, the US Constitution had to be ratified by nine of the original thirteen states.  People who wanted it to be ratified were called </a:t>
            </a:r>
            <a:r>
              <a:rPr lang="en-US" i="1" dirty="0" smtClean="0">
                <a:solidFill>
                  <a:schemeClr val="tx2">
                    <a:lumMod val="75000"/>
                  </a:schemeClr>
                </a:solidFill>
                <a:effectLst>
                  <a:outerShdw blurRad="38100" dist="38100" dir="2700000" algn="tl">
                    <a:srgbClr val="000000">
                      <a:alpha val="43137"/>
                    </a:srgbClr>
                  </a:outerShdw>
                </a:effectLst>
              </a:rPr>
              <a:t>Federalists</a:t>
            </a:r>
            <a:r>
              <a:rPr lang="en-US" dirty="0" smtClean="0"/>
              <a:t>.   They generally favored a strong central government, and wanted the government to influence economic development and internal improvements.  George Washington was a Federalist.  Three of the most famous Federalists, Alexander Hamilton, James Madison, and John Jay, wrote </a:t>
            </a:r>
            <a:r>
              <a:rPr lang="en-US" i="1" u="sng" dirty="0" smtClean="0">
                <a:solidFill>
                  <a:schemeClr val="tx2">
                    <a:lumMod val="75000"/>
                  </a:schemeClr>
                </a:solidFill>
                <a:effectLst>
                  <a:outerShdw blurRad="38100" dist="38100" dir="2700000" algn="tl">
                    <a:srgbClr val="000000">
                      <a:alpha val="43137"/>
                    </a:srgbClr>
                  </a:outerShdw>
                </a:effectLst>
              </a:rPr>
              <a:t>The Federalist Papers </a:t>
            </a:r>
            <a:r>
              <a:rPr lang="en-US" dirty="0" smtClean="0"/>
              <a:t>to encourage the ratification of the US Constitution.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934075" y="1538407"/>
            <a:ext cx="2838450" cy="2347793"/>
          </a:xfrm>
        </p:spPr>
      </p:pic>
      <p:sp>
        <p:nvSpPr>
          <p:cNvPr id="6" name="Rounded Rectangle 5"/>
          <p:cNvSpPr/>
          <p:nvPr/>
        </p:nvSpPr>
        <p:spPr>
          <a:xfrm>
            <a:off x="5791200" y="3886200"/>
            <a:ext cx="3124200" cy="2743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i="1" u="sng" dirty="0" smtClean="0">
                <a:solidFill>
                  <a:schemeClr val="tx2">
                    <a:lumMod val="75000"/>
                  </a:schemeClr>
                </a:solidFill>
                <a:effectLst>
                  <a:outerShdw blurRad="38100" dist="38100" dir="2700000" algn="tl">
                    <a:srgbClr val="000000">
                      <a:alpha val="43137"/>
                    </a:srgbClr>
                  </a:outerShdw>
                </a:effectLst>
              </a:rPr>
              <a:t>Federalists: </a:t>
            </a:r>
          </a:p>
          <a:p>
            <a:pPr algn="ctr"/>
            <a:endParaRPr lang="en-US" dirty="0"/>
          </a:p>
          <a:p>
            <a:pPr algn="ctr"/>
            <a:r>
              <a:rPr lang="en-US" dirty="0" smtClean="0"/>
              <a:t>George Washington</a:t>
            </a:r>
          </a:p>
          <a:p>
            <a:pPr algn="ctr"/>
            <a:r>
              <a:rPr lang="en-US" dirty="0" smtClean="0"/>
              <a:t>John Adams</a:t>
            </a:r>
          </a:p>
          <a:p>
            <a:pPr algn="ctr"/>
            <a:r>
              <a:rPr lang="en-US" dirty="0" smtClean="0"/>
              <a:t>Alexander Hamilton</a:t>
            </a:r>
          </a:p>
          <a:p>
            <a:pPr algn="ctr"/>
            <a:r>
              <a:rPr lang="en-US" dirty="0" smtClean="0"/>
              <a:t>Ben Franklin</a:t>
            </a:r>
          </a:p>
          <a:p>
            <a:pPr algn="ctr"/>
            <a:r>
              <a:rPr lang="en-US" dirty="0" smtClean="0"/>
              <a:t>James Madison</a:t>
            </a:r>
          </a:p>
          <a:p>
            <a:pPr algn="ctr"/>
            <a:r>
              <a:rPr lang="en-US" dirty="0" smtClean="0"/>
              <a:t>John Jay</a:t>
            </a:r>
            <a:endParaRPr lang="en-US" dirty="0"/>
          </a:p>
        </p:txBody>
      </p:sp>
    </p:spTree>
    <p:extLst>
      <p:ext uri="{BB962C8B-B14F-4D97-AF65-F5344CB8AC3E}">
        <p14:creationId xmlns:p14="http://schemas.microsoft.com/office/powerpoint/2010/main" val="935744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ANTIFEDERALISTS Opposition to the Constitution</a:t>
            </a:r>
            <a:endParaRPr lang="en-US" dirty="0"/>
          </a:p>
        </p:txBody>
      </p:sp>
      <p:sp>
        <p:nvSpPr>
          <p:cNvPr id="3" name="Content Placeholder 2"/>
          <p:cNvSpPr>
            <a:spLocks noGrp="1"/>
          </p:cNvSpPr>
          <p:nvPr>
            <p:ph sz="half" idx="1"/>
          </p:nvPr>
        </p:nvSpPr>
        <p:spPr>
          <a:xfrm>
            <a:off x="1066800" y="1482436"/>
            <a:ext cx="3950208" cy="5181600"/>
          </a:xfrm>
        </p:spPr>
        <p:txBody>
          <a:bodyPr>
            <a:normAutofit fontScale="85000" lnSpcReduction="20000"/>
          </a:bodyPr>
          <a:lstStyle/>
          <a:p>
            <a:pPr marL="82296" indent="0">
              <a:buNone/>
            </a:pPr>
            <a:r>
              <a:rPr lang="en-US" dirty="0" smtClean="0"/>
              <a:t>People who opposed the ratification of the Constitution were called Antifederalists.  They generally feared that the Constitution gave too much power to the national government, and most favored a system more like the </a:t>
            </a:r>
            <a:r>
              <a:rPr lang="en-US" i="1" dirty="0" smtClean="0"/>
              <a:t>Articles of Confederation</a:t>
            </a:r>
            <a:r>
              <a:rPr lang="en-US" dirty="0" smtClean="0"/>
              <a:t>, which gave greater control to the states.  Many Antifederalists insisted that the </a:t>
            </a:r>
            <a:r>
              <a:rPr lang="en-US" i="1" dirty="0" smtClean="0">
                <a:solidFill>
                  <a:schemeClr val="tx2">
                    <a:lumMod val="75000"/>
                  </a:schemeClr>
                </a:solidFill>
                <a:effectLst>
                  <a:outerShdw blurRad="38100" dist="38100" dir="2700000" algn="tl">
                    <a:srgbClr val="000000">
                      <a:alpha val="43137"/>
                    </a:srgbClr>
                  </a:outerShdw>
                </a:effectLst>
              </a:rPr>
              <a:t>Bill of Rights </a:t>
            </a:r>
            <a:r>
              <a:rPr lang="en-US" dirty="0" smtClean="0"/>
              <a:t>be added to the Constitution before they would support ratifying the document.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21005601">
            <a:off x="5020357" y="1255022"/>
            <a:ext cx="2505075" cy="36576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7782" y="1676400"/>
            <a:ext cx="2438400" cy="3032836"/>
          </a:xfrm>
          <a:prstGeom prst="rect">
            <a:avLst/>
          </a:prstGeom>
        </p:spPr>
      </p:pic>
      <p:sp>
        <p:nvSpPr>
          <p:cNvPr id="7" name="Rounded Rectangle 6"/>
          <p:cNvSpPr/>
          <p:nvPr/>
        </p:nvSpPr>
        <p:spPr>
          <a:xfrm>
            <a:off x="5334000" y="4267200"/>
            <a:ext cx="3602182" cy="2362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Antifederalists in Virginia put up a fierce resistance to the Constitution.  Fearing that the document had no </a:t>
            </a:r>
            <a:r>
              <a:rPr lang="en-US" i="1" dirty="0" smtClean="0"/>
              <a:t>Bill of Rights</a:t>
            </a:r>
            <a:r>
              <a:rPr lang="en-US" dirty="0" smtClean="0"/>
              <a:t>,  George Mason refused to support it.  Patrick Henry refused even to attend the Constitutional Convention, stating “I smell a rat.”</a:t>
            </a:r>
            <a:endParaRPr lang="en-US" dirty="0"/>
          </a:p>
        </p:txBody>
      </p:sp>
    </p:spTree>
    <p:extLst>
      <p:ext uri="{BB962C8B-B14F-4D97-AF65-F5344CB8AC3E}">
        <p14:creationId xmlns:p14="http://schemas.microsoft.com/office/powerpoint/2010/main" val="361777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James Madison was the principle author of the </a:t>
            </a:r>
            <a:r>
              <a:rPr lang="en-US" i="1" dirty="0" smtClean="0">
                <a:effectLst>
                  <a:outerShdw blurRad="38100" dist="38100" dir="2700000" algn="tl">
                    <a:srgbClr val="000000">
                      <a:alpha val="43137"/>
                    </a:srgbClr>
                  </a:outerShdw>
                </a:effectLst>
              </a:rPr>
              <a:t>Bill of Rights</a:t>
            </a:r>
            <a:r>
              <a:rPr lang="en-US" dirty="0" smtClean="0"/>
              <a:t>.</a:t>
            </a:r>
            <a:endParaRPr lang="en-US" dirty="0"/>
          </a:p>
        </p:txBody>
      </p:sp>
      <p:sp>
        <p:nvSpPr>
          <p:cNvPr id="3" name="Content Placeholder 2"/>
          <p:cNvSpPr>
            <a:spLocks noGrp="1"/>
          </p:cNvSpPr>
          <p:nvPr>
            <p:ph sz="half" idx="1"/>
          </p:nvPr>
        </p:nvSpPr>
        <p:spPr>
          <a:xfrm>
            <a:off x="1143000" y="1524000"/>
            <a:ext cx="4114800" cy="5181600"/>
          </a:xfrm>
        </p:spPr>
        <p:txBody>
          <a:bodyPr>
            <a:normAutofit fontScale="77500" lnSpcReduction="20000"/>
          </a:bodyPr>
          <a:lstStyle/>
          <a:p>
            <a:pPr marL="82296" indent="0">
              <a:buNone/>
            </a:pPr>
            <a:r>
              <a:rPr lang="en-US" dirty="0" smtClean="0"/>
              <a:t>Although James Madison was a staunch Federalist who believed that the Constitution should be approved with or without a Bill of Rights, he was committed to fulfilling many of the promises he had made to Antifederalist assembly men who were on the fence about the Constitution.  He was the principle author of the Bill of Rights, and introduced the amendments before Congress in 1791.  Ten of the twelve measure he proposed passed immediately; one, today’s 27</a:t>
            </a:r>
            <a:r>
              <a:rPr lang="en-US" baseline="30000" dirty="0" smtClean="0"/>
              <a:t>th</a:t>
            </a:r>
            <a:r>
              <a:rPr lang="en-US" dirty="0" smtClean="0"/>
              <a:t> Amendment, took over 200 years to be ratified; however, it was!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10200" y="1600200"/>
            <a:ext cx="3041135" cy="4621463"/>
          </a:xfrm>
        </p:spPr>
      </p:pic>
    </p:spTree>
    <p:extLst>
      <p:ext uri="{BB962C8B-B14F-4D97-AF65-F5344CB8AC3E}">
        <p14:creationId xmlns:p14="http://schemas.microsoft.com/office/powerpoint/2010/main" val="1303765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990600"/>
          </a:xfrm>
        </p:spPr>
        <p:txBody>
          <a:bodyPr>
            <a:normAutofit/>
          </a:bodyPr>
          <a:lstStyle/>
          <a:p>
            <a:r>
              <a:rPr lang="en-US" b="1" i="1" dirty="0" smtClean="0"/>
              <a:t>Marbury V. Madison </a:t>
            </a:r>
            <a:r>
              <a:rPr lang="en-US" b="1" dirty="0" smtClean="0"/>
              <a:t>(1803) </a:t>
            </a:r>
            <a:endParaRPr lang="en-US" b="1" dirty="0"/>
          </a:p>
        </p:txBody>
      </p:sp>
      <p:sp>
        <p:nvSpPr>
          <p:cNvPr id="3" name="Content Placeholder 2"/>
          <p:cNvSpPr>
            <a:spLocks noGrp="1"/>
          </p:cNvSpPr>
          <p:nvPr>
            <p:ph sz="half" idx="1"/>
          </p:nvPr>
        </p:nvSpPr>
        <p:spPr>
          <a:xfrm>
            <a:off x="990600" y="1066800"/>
            <a:ext cx="4026408" cy="5105400"/>
          </a:xfrm>
        </p:spPr>
        <p:txBody>
          <a:bodyPr>
            <a:normAutofit fontScale="77500" lnSpcReduction="20000"/>
          </a:bodyPr>
          <a:lstStyle/>
          <a:p>
            <a:pPr marL="82296" indent="0">
              <a:buNone/>
            </a:pPr>
            <a:r>
              <a:rPr lang="en-US" dirty="0" smtClean="0"/>
              <a:t>In the case of </a:t>
            </a:r>
            <a:r>
              <a:rPr lang="en-US" i="1" dirty="0" smtClean="0">
                <a:solidFill>
                  <a:schemeClr val="tx2">
                    <a:lumMod val="75000"/>
                  </a:schemeClr>
                </a:solidFill>
                <a:effectLst>
                  <a:outerShdw blurRad="38100" dist="38100" dir="2700000" algn="tl">
                    <a:srgbClr val="000000">
                      <a:alpha val="43137"/>
                    </a:srgbClr>
                  </a:outerShdw>
                </a:effectLst>
              </a:rPr>
              <a:t>Marbury V. Madison,</a:t>
            </a:r>
            <a:r>
              <a:rPr lang="en-US" dirty="0" smtClean="0"/>
              <a:t> the Supreme Court ruled that portions of the Judiciary Act of 1790 were in fact unconstitutional.  In doing so, they established the principle of judicial review.  This meant that henceforward, the Supreme Court would determine if laws passed by the Congress – and the states for that matter – were constitutional or not.  Previously this had been a point of contention – some argued that the states could determine constitutionality of laws on their own.</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143000"/>
            <a:ext cx="3657600" cy="4531417"/>
          </a:xfrm>
        </p:spPr>
      </p:pic>
      <p:sp>
        <p:nvSpPr>
          <p:cNvPr id="6" name="Rounded Rectangle 5"/>
          <p:cNvSpPr/>
          <p:nvPr/>
        </p:nvSpPr>
        <p:spPr>
          <a:xfrm>
            <a:off x="990600" y="5638800"/>
            <a:ext cx="7848600" cy="1066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With his ruling in the case of </a:t>
            </a:r>
            <a:r>
              <a:rPr lang="en-US" b="1" i="1" dirty="0" smtClean="0">
                <a:solidFill>
                  <a:schemeClr val="tx2">
                    <a:lumMod val="75000"/>
                  </a:schemeClr>
                </a:solidFill>
                <a:effectLst>
                  <a:outerShdw blurRad="38100" dist="38100" dir="2700000" algn="tl">
                    <a:srgbClr val="000000">
                      <a:alpha val="43137"/>
                    </a:srgbClr>
                  </a:outerShdw>
                </a:effectLst>
              </a:rPr>
              <a:t>Marbury V. Madison </a:t>
            </a:r>
            <a:r>
              <a:rPr lang="en-US" b="1" dirty="0" smtClean="0">
                <a:solidFill>
                  <a:schemeClr val="tx2">
                    <a:lumMod val="75000"/>
                  </a:schemeClr>
                </a:solidFill>
                <a:effectLst>
                  <a:outerShdw blurRad="38100" dist="38100" dir="2700000" algn="tl">
                    <a:srgbClr val="000000">
                      <a:alpha val="43137"/>
                    </a:srgbClr>
                  </a:outerShdw>
                </a:effectLst>
              </a:rPr>
              <a:t>(1803)</a:t>
            </a:r>
            <a:r>
              <a:rPr lang="en-US" dirty="0" smtClean="0"/>
              <a:t>, Chief Justice John Marshall established the principle of </a:t>
            </a:r>
            <a:r>
              <a:rPr lang="en-US" b="1" dirty="0" smtClean="0">
                <a:solidFill>
                  <a:schemeClr val="tx2">
                    <a:lumMod val="75000"/>
                  </a:schemeClr>
                </a:solidFill>
                <a:effectLst>
                  <a:outerShdw blurRad="38100" dist="38100" dir="2700000" algn="tl">
                    <a:srgbClr val="000000">
                      <a:alpha val="43137"/>
                    </a:srgbClr>
                  </a:outerShdw>
                </a:effectLst>
              </a:rPr>
              <a:t>judicial review </a:t>
            </a:r>
            <a:r>
              <a:rPr lang="en-US" dirty="0" smtClean="0"/>
              <a:t>and made the Supreme Court relevant.  The Court alone would determine constitutionality of laws. </a:t>
            </a:r>
            <a:endParaRPr lang="en-US" dirty="0"/>
          </a:p>
        </p:txBody>
      </p:sp>
    </p:spTree>
    <p:extLst>
      <p:ext uri="{BB962C8B-B14F-4D97-AF65-F5344CB8AC3E}">
        <p14:creationId xmlns:p14="http://schemas.microsoft.com/office/powerpoint/2010/main" val="529897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498080" cy="792480"/>
          </a:xfrm>
        </p:spPr>
        <p:txBody>
          <a:bodyPr>
            <a:normAutofit fontScale="90000"/>
          </a:bodyPr>
          <a:lstStyle/>
          <a:p>
            <a:r>
              <a:rPr lang="en-US" b="1" i="1" dirty="0" smtClean="0"/>
              <a:t>McCullough V. Maryland </a:t>
            </a:r>
            <a:r>
              <a:rPr lang="en-US" b="1" dirty="0" smtClean="0"/>
              <a:t>(1819)</a:t>
            </a:r>
            <a:r>
              <a:rPr lang="en-US" b="1" i="1" dirty="0" smtClean="0"/>
              <a:t> </a:t>
            </a:r>
            <a:endParaRPr lang="en-US" b="1" i="1" dirty="0"/>
          </a:p>
        </p:txBody>
      </p:sp>
      <p:sp>
        <p:nvSpPr>
          <p:cNvPr id="3" name="Content Placeholder 2"/>
          <p:cNvSpPr>
            <a:spLocks noGrp="1"/>
          </p:cNvSpPr>
          <p:nvPr>
            <p:ph sz="half" idx="1"/>
          </p:nvPr>
        </p:nvSpPr>
        <p:spPr>
          <a:xfrm>
            <a:off x="1066800" y="1295400"/>
            <a:ext cx="4191000" cy="5334000"/>
          </a:xfrm>
        </p:spPr>
        <p:txBody>
          <a:bodyPr>
            <a:normAutofit fontScale="85000" lnSpcReduction="20000"/>
          </a:bodyPr>
          <a:lstStyle/>
          <a:p>
            <a:pPr marL="82296" indent="0">
              <a:buNone/>
            </a:pPr>
            <a:r>
              <a:rPr lang="en-US" dirty="0" smtClean="0"/>
              <a:t>When the state of Maryland attempted to put a tax on the Bank of the United States, a federal institution, the US government sued.  The US government won the state and Chief Justice John Marshall ruled </a:t>
            </a:r>
            <a:r>
              <a:rPr lang="en-US" i="1" dirty="0" smtClean="0">
                <a:solidFill>
                  <a:schemeClr val="tx2">
                    <a:lumMod val="75000"/>
                  </a:schemeClr>
                </a:solidFill>
                <a:effectLst>
                  <a:outerShdw blurRad="38100" dist="38100" dir="2700000" algn="tl">
                    <a:srgbClr val="000000">
                      <a:alpha val="43137"/>
                    </a:srgbClr>
                  </a:outerShdw>
                </a:effectLst>
              </a:rPr>
              <a:t>“the Constitution and the laws made in pursuance thereof are supreme…They control the constitution and laws of the respective states.”</a:t>
            </a:r>
            <a:r>
              <a:rPr lang="en-US" dirty="0" smtClean="0"/>
              <a:t>  Federal institutions were supreme to the states; the National Bank, therefore, could not be taxed by Maryland.</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143000"/>
            <a:ext cx="3657600" cy="3611105"/>
          </a:xfrm>
        </p:spPr>
      </p:pic>
      <p:sp>
        <p:nvSpPr>
          <p:cNvPr id="8" name="Rounded Rectangle 7"/>
          <p:cNvSpPr/>
          <p:nvPr/>
        </p:nvSpPr>
        <p:spPr>
          <a:xfrm>
            <a:off x="5181600" y="4648200"/>
            <a:ext cx="3810000" cy="146858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States cannot tax national institutions like the US National Bank, ruled Chief Justice John Marshall in the famous McCullough V. Maryland case of 1819</a:t>
            </a:r>
            <a:endParaRPr lang="en-US" dirty="0"/>
          </a:p>
        </p:txBody>
      </p:sp>
    </p:spTree>
    <p:extLst>
      <p:ext uri="{BB962C8B-B14F-4D97-AF65-F5344CB8AC3E}">
        <p14:creationId xmlns:p14="http://schemas.microsoft.com/office/powerpoint/2010/main" val="1310162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Gibbons V. Ogden </a:t>
            </a:r>
            <a:r>
              <a:rPr lang="en-US" b="1" dirty="0" smtClean="0"/>
              <a:t>(1824) </a:t>
            </a:r>
            <a:r>
              <a:rPr lang="en-US" b="1" i="1" dirty="0" smtClean="0"/>
              <a:t> </a:t>
            </a:r>
            <a:endParaRPr lang="en-US" b="1" i="1" dirty="0"/>
          </a:p>
        </p:txBody>
      </p:sp>
      <p:sp>
        <p:nvSpPr>
          <p:cNvPr id="3" name="Content Placeholder 2"/>
          <p:cNvSpPr>
            <a:spLocks noGrp="1"/>
          </p:cNvSpPr>
          <p:nvPr>
            <p:ph sz="half" idx="1"/>
          </p:nvPr>
        </p:nvSpPr>
        <p:spPr>
          <a:xfrm>
            <a:off x="990600" y="1295400"/>
            <a:ext cx="4267200" cy="5410200"/>
          </a:xfrm>
        </p:spPr>
        <p:txBody>
          <a:bodyPr>
            <a:normAutofit fontScale="85000" lnSpcReduction="20000"/>
          </a:bodyPr>
          <a:lstStyle/>
          <a:p>
            <a:pPr marL="82296" indent="0">
              <a:buNone/>
            </a:pPr>
            <a:r>
              <a:rPr lang="en-US" dirty="0" smtClean="0"/>
              <a:t>The state of New York sold Aaron Ogden the exclusive right to run a ferry boat service from New York to New Jersey.  The US Federal government granted the same right to Thomas Gibbons.  Who’s license was valid?  The Supreme Court determined that the US Federal government’s powers were supreme, once again.  Because the Constitution gave the power to Congress to regulate interstate trade, they were able to grant licenses in this case.  Thomas Gibbons won, and Aaron Ogden was out of luck!</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447800"/>
            <a:ext cx="3192780" cy="1996440"/>
          </a:xfrm>
        </p:spPr>
      </p:pic>
      <p:sp>
        <p:nvSpPr>
          <p:cNvPr id="6" name="Rounded Rectangle 5"/>
          <p:cNvSpPr/>
          <p:nvPr/>
        </p:nvSpPr>
        <p:spPr>
          <a:xfrm>
            <a:off x="5486400" y="3733800"/>
            <a:ext cx="32004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a:t>
            </a:r>
            <a:r>
              <a:rPr lang="en-US" i="1" dirty="0" smtClean="0">
                <a:solidFill>
                  <a:schemeClr val="tx2">
                    <a:lumMod val="75000"/>
                  </a:schemeClr>
                </a:solidFill>
                <a:effectLst>
                  <a:outerShdw blurRad="38100" dist="38100" dir="2700000" algn="tl">
                    <a:srgbClr val="000000">
                      <a:alpha val="43137"/>
                    </a:srgbClr>
                  </a:outerShdw>
                </a:effectLst>
              </a:rPr>
              <a:t>Gibbons V. Ogden </a:t>
            </a:r>
            <a:r>
              <a:rPr lang="en-US" dirty="0" smtClean="0"/>
              <a:t>(1824) the federal government’s power to regulate trade – and to grant licenses for interstate commerce – was affirmed as superior to the states.  US Government 1, New York, 0. </a:t>
            </a:r>
            <a:endParaRPr lang="en-US" dirty="0"/>
          </a:p>
        </p:txBody>
      </p:sp>
    </p:spTree>
    <p:extLst>
      <p:ext uri="{BB962C8B-B14F-4D97-AF65-F5344CB8AC3E}">
        <p14:creationId xmlns:p14="http://schemas.microsoft.com/office/powerpoint/2010/main" val="3025959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Articles of Confederation</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The nation’s first government from 1781 – 1787, the Articles of Confederation had helped Americans to win their independence and secure a Treaty with England.  It organized the land ceded by the English in the Treaty of Paris of 1783, as well, with the Northwest Ordinance. But the government had  list of weaknesses which outnumbered its virtues. </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The Articles of Confederation was a </a:t>
            </a:r>
            <a:r>
              <a:rPr lang="en-US" i="1" u="sng" dirty="0" smtClean="0"/>
              <a:t>weak national government</a:t>
            </a:r>
            <a:r>
              <a:rPr lang="en-US" dirty="0" smtClean="0"/>
              <a:t>.</a:t>
            </a:r>
          </a:p>
          <a:p>
            <a:r>
              <a:rPr lang="en-US" i="1" u="sng" dirty="0" smtClean="0"/>
              <a:t>No Power to Tax</a:t>
            </a:r>
          </a:p>
          <a:p>
            <a:r>
              <a:rPr lang="en-US" i="1" u="sng" dirty="0" smtClean="0"/>
              <a:t>No Regulation of Commerce </a:t>
            </a:r>
            <a:r>
              <a:rPr lang="en-US" dirty="0" smtClean="0"/>
              <a:t>or Trade</a:t>
            </a:r>
          </a:p>
          <a:p>
            <a:r>
              <a:rPr lang="en-US" i="1" u="sng" dirty="0" smtClean="0"/>
              <a:t>No Common Currency</a:t>
            </a:r>
          </a:p>
          <a:p>
            <a:r>
              <a:rPr lang="en-US" i="1" u="sng" dirty="0" smtClean="0"/>
              <a:t>Each state had one vote</a:t>
            </a:r>
            <a:r>
              <a:rPr lang="en-US" dirty="0" smtClean="0"/>
              <a:t>, meaning Rhode Island and Virginia were equally represented. </a:t>
            </a:r>
          </a:p>
          <a:p>
            <a:r>
              <a:rPr lang="en-US" i="1" u="sng" dirty="0" smtClean="0"/>
              <a:t>No Executive Branch</a:t>
            </a:r>
          </a:p>
          <a:p>
            <a:r>
              <a:rPr lang="en-US" i="1" u="sng" dirty="0" smtClean="0"/>
              <a:t>No Judicial Branch</a:t>
            </a:r>
            <a:endParaRPr lang="en-US" i="1" u="sng" dirty="0"/>
          </a:p>
        </p:txBody>
      </p:sp>
    </p:spTree>
    <p:extLst>
      <p:ext uri="{BB962C8B-B14F-4D97-AF65-F5344CB8AC3E}">
        <p14:creationId xmlns:p14="http://schemas.microsoft.com/office/powerpoint/2010/main" val="3793797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Washington Presides…</a:t>
            </a:r>
            <a:endParaRPr lang="en-US" dirty="0"/>
          </a:p>
        </p:txBody>
      </p:sp>
      <p:sp>
        <p:nvSpPr>
          <p:cNvPr id="3" name="Content Placeholder 2"/>
          <p:cNvSpPr>
            <a:spLocks noGrp="1"/>
          </p:cNvSpPr>
          <p:nvPr>
            <p:ph sz="half" idx="1"/>
          </p:nvPr>
        </p:nvSpPr>
        <p:spPr>
          <a:xfrm>
            <a:off x="1143000" y="1371600"/>
            <a:ext cx="3950208" cy="4892040"/>
          </a:xfrm>
        </p:spPr>
        <p:txBody>
          <a:bodyPr>
            <a:normAutofit fontScale="77500" lnSpcReduction="20000"/>
          </a:bodyPr>
          <a:lstStyle/>
          <a:p>
            <a:pPr marL="82296" indent="0">
              <a:buNone/>
            </a:pPr>
            <a:r>
              <a:rPr lang="en-US" dirty="0" smtClean="0"/>
              <a:t>After witnessing the disorder which prevailed during an incident known as Shays’ Rebellion in 1786, George Washington came to favor a Constitutional Convention to provide the central government more vigor and power.  He would preside over the Constitutional Convention in 1787 in Philadelphia, giving the entire meeting the air of legitimacy.  He contributed little beyond his reputation, but that was enough to make the meeting productive, instead of treason.</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447800"/>
            <a:ext cx="3657600" cy="4473804"/>
          </a:xfrm>
        </p:spPr>
      </p:pic>
    </p:spTree>
    <p:extLst>
      <p:ext uri="{BB962C8B-B14F-4D97-AF65-F5344CB8AC3E}">
        <p14:creationId xmlns:p14="http://schemas.microsoft.com/office/powerpoint/2010/main" val="566396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Father of the Constitution: James Madison of Virginia</a:t>
            </a:r>
            <a:endParaRPr lang="en-US" dirty="0"/>
          </a:p>
        </p:txBody>
      </p:sp>
      <p:sp>
        <p:nvSpPr>
          <p:cNvPr id="3" name="Content Placeholder 2"/>
          <p:cNvSpPr>
            <a:spLocks noGrp="1"/>
          </p:cNvSpPr>
          <p:nvPr>
            <p:ph sz="half" idx="1"/>
          </p:nvPr>
        </p:nvSpPr>
        <p:spPr>
          <a:xfrm>
            <a:off x="1143000" y="1600200"/>
            <a:ext cx="3962400" cy="5029200"/>
          </a:xfrm>
        </p:spPr>
        <p:txBody>
          <a:bodyPr>
            <a:normAutofit fontScale="77500" lnSpcReduction="20000"/>
          </a:bodyPr>
          <a:lstStyle/>
          <a:p>
            <a:pPr marL="82296" indent="0">
              <a:buNone/>
            </a:pPr>
            <a:r>
              <a:rPr lang="en-US" dirty="0" smtClean="0"/>
              <a:t>The true brains behind this project, however, was James Madison.  The diminutive and ultra-intellectual Virginian came to the Constitutional Convention having studied up, and his Virginia Plan was the starting point of the discussion that summer.  Madison’s copious notes are still used by historians to study the Convention’s proceedings.  Madison would become a most devoted Federalist during the ratification process; however, it was he who penned most of the Bill of Rights, later.</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18994" cy="4421234"/>
          </a:xfrm>
        </p:spPr>
      </p:pic>
    </p:spTree>
    <p:extLst>
      <p:ext uri="{BB962C8B-B14F-4D97-AF65-F5344CB8AC3E}">
        <p14:creationId xmlns:p14="http://schemas.microsoft.com/office/powerpoint/2010/main" val="265681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Constitutional Convention</a:t>
            </a:r>
            <a:endParaRPr lang="en-US" dirty="0"/>
          </a:p>
        </p:txBody>
      </p:sp>
      <p:sp>
        <p:nvSpPr>
          <p:cNvPr id="3" name="Content Placeholder 2"/>
          <p:cNvSpPr>
            <a:spLocks noGrp="1"/>
          </p:cNvSpPr>
          <p:nvPr>
            <p:ph sz="half" idx="1"/>
          </p:nvPr>
        </p:nvSpPr>
        <p:spPr>
          <a:xfrm>
            <a:off x="1143000" y="1524000"/>
            <a:ext cx="3950208" cy="5029200"/>
          </a:xfrm>
        </p:spPr>
        <p:txBody>
          <a:bodyPr>
            <a:normAutofit fontScale="77500" lnSpcReduction="20000"/>
          </a:bodyPr>
          <a:lstStyle/>
          <a:p>
            <a:pPr marL="82296" indent="0">
              <a:buNone/>
            </a:pPr>
            <a:r>
              <a:rPr lang="en-US" dirty="0" smtClean="0"/>
              <a:t>The United States Constitution which was ratified in 1787 – 1788 would go on to become the “supreme law of the land.”  This means that whenever the Constitution comes into conflict with state laws, it is supreme.  Whenever the Constitution fails to mention a particular role, however, the rights are reserved to the states or the people of the country.  Under the Articles of Confederation, the states had held more powers over the national government.  Now, the situation would be reversed.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600200"/>
            <a:ext cx="3657600" cy="2400300"/>
          </a:xfrm>
        </p:spPr>
      </p:pic>
      <p:sp>
        <p:nvSpPr>
          <p:cNvPr id="6" name="Rounded Rectangle 5"/>
          <p:cNvSpPr/>
          <p:nvPr/>
        </p:nvSpPr>
        <p:spPr>
          <a:xfrm>
            <a:off x="5181600" y="4191000"/>
            <a:ext cx="3657600" cy="1600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United States Constitution became the Supreme law of the land when it was ratified in 1788.  It’s rules are followed whenever they are in conflict with the states.</a:t>
            </a:r>
            <a:endParaRPr lang="en-US" dirty="0"/>
          </a:p>
        </p:txBody>
      </p:sp>
    </p:spTree>
    <p:extLst>
      <p:ext uri="{BB962C8B-B14F-4D97-AF65-F5344CB8AC3E}">
        <p14:creationId xmlns:p14="http://schemas.microsoft.com/office/powerpoint/2010/main" val="174177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Separation of Powers &amp; The System of Checks and Balances</a:t>
            </a:r>
            <a:endParaRPr lang="en-US" dirty="0"/>
          </a:p>
        </p:txBody>
      </p:sp>
      <p:sp>
        <p:nvSpPr>
          <p:cNvPr id="3" name="Content Placeholder 2"/>
          <p:cNvSpPr>
            <a:spLocks noGrp="1"/>
          </p:cNvSpPr>
          <p:nvPr>
            <p:ph sz="half" idx="1"/>
          </p:nvPr>
        </p:nvSpPr>
        <p:spPr>
          <a:xfrm>
            <a:off x="1066800" y="1524000"/>
            <a:ext cx="4191000" cy="5334000"/>
          </a:xfrm>
        </p:spPr>
        <p:txBody>
          <a:bodyPr>
            <a:normAutofit fontScale="70000" lnSpcReduction="20000"/>
          </a:bodyPr>
          <a:lstStyle/>
          <a:p>
            <a:pPr marL="82296" indent="0">
              <a:buNone/>
            </a:pPr>
            <a:r>
              <a:rPr lang="en-US" dirty="0" smtClean="0"/>
              <a:t>In James Madison’s Virginia Plan, the separation of powers was clearly established as a preferred method of government.  In order to divide power, three distinct branches of government would be established: the legislative (Congress), the executive (Presidency), and the judicial (Supreme Court.)  Each branch of government would have certain checks over the other branches – and thus, no one branch would become dictatorial, usurp power, or attempt to establish a tyranny.</a:t>
            </a:r>
            <a:endParaRPr lang="en-US" dirty="0"/>
          </a:p>
        </p:txBody>
      </p:sp>
      <p:sp>
        <p:nvSpPr>
          <p:cNvPr id="4" name="Content Placeholder 3"/>
          <p:cNvSpPr>
            <a:spLocks noGrp="1"/>
          </p:cNvSpPr>
          <p:nvPr>
            <p:ph sz="half" idx="2"/>
          </p:nvPr>
        </p:nvSpPr>
        <p:spPr/>
        <p:txBody>
          <a:bodyPr>
            <a:normAutofit fontScale="70000" lnSpcReduction="20000"/>
          </a:bodyPr>
          <a:lstStyle/>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The Separation of Powers and System of Checks and Balances</a:t>
            </a:r>
            <a:r>
              <a:rPr lang="en-US" dirty="0" smtClean="0"/>
              <a:t>: </a:t>
            </a:r>
            <a:br>
              <a:rPr lang="en-US" dirty="0" smtClean="0"/>
            </a:br>
            <a:r>
              <a:rPr lang="en-US" dirty="0" smtClean="0"/>
              <a:t> </a:t>
            </a:r>
          </a:p>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President</a:t>
            </a:r>
            <a:r>
              <a:rPr lang="en-US" dirty="0" smtClean="0"/>
              <a:t> – veto power, power to appoint judges, Commander-in-Chief.</a:t>
            </a:r>
          </a:p>
          <a:p>
            <a:pPr marL="82296" indent="0">
              <a:buNone/>
            </a:pPr>
            <a:endParaRPr lang="en-US" dirty="0"/>
          </a:p>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Congress</a:t>
            </a:r>
            <a:r>
              <a:rPr lang="en-US" dirty="0" smtClean="0"/>
              <a:t> – power of the purse, power to override veto, power to confirm appointments of judges; power to declare war.</a:t>
            </a:r>
          </a:p>
          <a:p>
            <a:pPr marL="82296" indent="0">
              <a:buNone/>
            </a:pPr>
            <a:endParaRPr lang="en-US" dirty="0"/>
          </a:p>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Supreme Court </a:t>
            </a:r>
            <a:r>
              <a:rPr lang="en-US" dirty="0" smtClean="0"/>
              <a:t>– lifetime appointments, power to rule laws unconstitutional.</a:t>
            </a:r>
          </a:p>
        </p:txBody>
      </p:sp>
    </p:spTree>
    <p:extLst>
      <p:ext uri="{BB962C8B-B14F-4D97-AF65-F5344CB8AC3E}">
        <p14:creationId xmlns:p14="http://schemas.microsoft.com/office/powerpoint/2010/main" val="86385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304801"/>
            <a:ext cx="7924800" cy="5943600"/>
          </a:xfrm>
        </p:spPr>
      </p:pic>
      <p:sp>
        <p:nvSpPr>
          <p:cNvPr id="5" name="Title 4"/>
          <p:cNvSpPr>
            <a:spLocks noGrp="1"/>
          </p:cNvSpPr>
          <p:nvPr>
            <p:ph type="title"/>
          </p:nvPr>
        </p:nvSpPr>
        <p:spPr/>
        <p:txBody>
          <a:bodyPr/>
          <a:lstStyle/>
          <a:p>
            <a:endParaRPr lang="en-US" dirty="0"/>
          </a:p>
        </p:txBody>
      </p:sp>
      <p:sp>
        <p:nvSpPr>
          <p:cNvPr id="8" name="Rounded Rectangle 7"/>
          <p:cNvSpPr/>
          <p:nvPr/>
        </p:nvSpPr>
        <p:spPr>
          <a:xfrm>
            <a:off x="1295400" y="228600"/>
            <a:ext cx="7696200" cy="1219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4400" u="sng" dirty="0" smtClean="0">
                <a:solidFill>
                  <a:schemeClr val="tx2">
                    <a:lumMod val="75000"/>
                  </a:schemeClr>
                </a:solidFill>
                <a:effectLst>
                  <a:outerShdw blurRad="38100" dist="38100" dir="2700000" algn="tl">
                    <a:srgbClr val="000000">
                      <a:alpha val="43137"/>
                    </a:srgbClr>
                  </a:outerShdw>
                </a:effectLst>
              </a:rPr>
              <a:t>Checks and Balances of the United States Government</a:t>
            </a:r>
            <a:endParaRPr lang="en-US" sz="4400" u="sng"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64589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838200"/>
          </a:xfrm>
        </p:spPr>
        <p:txBody>
          <a:bodyPr>
            <a:normAutofit/>
          </a:bodyPr>
          <a:lstStyle/>
          <a:p>
            <a:r>
              <a:rPr lang="en-US" dirty="0" smtClean="0"/>
              <a:t>The Great Compromise</a:t>
            </a:r>
            <a:endParaRPr lang="en-US" dirty="0"/>
          </a:p>
        </p:txBody>
      </p:sp>
      <p:sp>
        <p:nvSpPr>
          <p:cNvPr id="3" name="Content Placeholder 2"/>
          <p:cNvSpPr>
            <a:spLocks noGrp="1"/>
          </p:cNvSpPr>
          <p:nvPr>
            <p:ph idx="1"/>
          </p:nvPr>
        </p:nvSpPr>
        <p:spPr>
          <a:xfrm>
            <a:off x="1143000" y="1219200"/>
            <a:ext cx="7924800" cy="5638800"/>
          </a:xfrm>
        </p:spPr>
        <p:txBody>
          <a:bodyPr>
            <a:normAutofit fontScale="77500" lnSpcReduction="20000"/>
          </a:bodyPr>
          <a:lstStyle/>
          <a:p>
            <a:r>
              <a:rPr lang="en-US" dirty="0" smtClean="0"/>
              <a:t>Large states favored the Virginia Plan, because it offered “proportional representation.”  States with large populations, like Virginia, would received a higher number of votes in the Congress.  Small states, like Delaware or Rhode Island, would receive fewer votes.</a:t>
            </a:r>
          </a:p>
          <a:p>
            <a:r>
              <a:rPr lang="en-US" dirty="0" smtClean="0"/>
              <a:t>Small states favored the New Jersey Plan, which offered equal representation for all of the states.  No matter the population of the states, they would each receive one vote.</a:t>
            </a:r>
          </a:p>
          <a:p>
            <a:r>
              <a:rPr lang="en-US" dirty="0" smtClean="0"/>
              <a:t>The Great Compromise was negotiated in order to resolve this debate.  It created the current bicameral Congress of the United States.  The lower house, or House of Representatives, is elected by proportional representation.  Meanwhile, every state has equal representation in the United States Senate, with each state electing two Senators.</a:t>
            </a:r>
            <a:endParaRPr lang="en-US" dirty="0"/>
          </a:p>
        </p:txBody>
      </p:sp>
    </p:spTree>
    <p:extLst>
      <p:ext uri="{BB962C8B-B14F-4D97-AF65-F5344CB8AC3E}">
        <p14:creationId xmlns:p14="http://schemas.microsoft.com/office/powerpoint/2010/main" val="731073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Compromise</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1295400"/>
            <a:ext cx="3810000" cy="2362200"/>
          </a:xfrm>
          <a:prstGeom prst="rect">
            <a:avLst/>
          </a:prstGeom>
        </p:spPr>
      </p:pic>
      <p:sp>
        <p:nvSpPr>
          <p:cNvPr id="9" name="Down Arrow 8"/>
          <p:cNvSpPr/>
          <p:nvPr/>
        </p:nvSpPr>
        <p:spPr>
          <a:xfrm rot="1787329">
            <a:off x="3334539" y="3150601"/>
            <a:ext cx="533400" cy="1295400"/>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0" name="Down Arrow 9"/>
          <p:cNvSpPr/>
          <p:nvPr/>
        </p:nvSpPr>
        <p:spPr>
          <a:xfrm rot="19041663">
            <a:off x="5626031" y="3209829"/>
            <a:ext cx="533400" cy="1295400"/>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1" name="Rounded Rectangle 10"/>
          <p:cNvSpPr/>
          <p:nvPr/>
        </p:nvSpPr>
        <p:spPr>
          <a:xfrm>
            <a:off x="1219200" y="4419600"/>
            <a:ext cx="3276600" cy="2209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u="sng" dirty="0" smtClean="0"/>
              <a:t>The House of Representatives</a:t>
            </a:r>
            <a:r>
              <a:rPr lang="en-US" dirty="0" smtClean="0"/>
              <a:t>: </a:t>
            </a:r>
          </a:p>
          <a:p>
            <a:endParaRPr lang="en-US" dirty="0"/>
          </a:p>
          <a:p>
            <a:r>
              <a:rPr lang="en-US" dirty="0" smtClean="0"/>
              <a:t>Every state is represented proportionally, so Virginia has 11 Representatives, while a larger state like California has 53.  </a:t>
            </a:r>
            <a:endParaRPr lang="en-US" dirty="0"/>
          </a:p>
        </p:txBody>
      </p:sp>
      <p:sp>
        <p:nvSpPr>
          <p:cNvPr id="12" name="Rounded Rectangle 11"/>
          <p:cNvSpPr/>
          <p:nvPr/>
        </p:nvSpPr>
        <p:spPr>
          <a:xfrm>
            <a:off x="4724400" y="4419600"/>
            <a:ext cx="4267200" cy="2209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u="sng" dirty="0" smtClean="0"/>
              <a:t>The United States Senate</a:t>
            </a:r>
            <a:r>
              <a:rPr lang="en-US" dirty="0" smtClean="0"/>
              <a:t>: </a:t>
            </a:r>
          </a:p>
          <a:p>
            <a:endParaRPr lang="en-US" dirty="0"/>
          </a:p>
          <a:p>
            <a:r>
              <a:rPr lang="en-US" dirty="0" smtClean="0"/>
              <a:t>Every state has two Senators.  Originally selected by state legislatures, today, thanks to the 17</a:t>
            </a:r>
            <a:r>
              <a:rPr lang="en-US" baseline="30000" dirty="0" smtClean="0"/>
              <a:t>th</a:t>
            </a:r>
            <a:r>
              <a:rPr lang="en-US" dirty="0" smtClean="0"/>
              <a:t> Amendment, they are elected by the people.  Virginia’s are Tim </a:t>
            </a:r>
            <a:r>
              <a:rPr lang="en-US" dirty="0" err="1" smtClean="0"/>
              <a:t>Kaine</a:t>
            </a:r>
            <a:r>
              <a:rPr lang="en-US" dirty="0" smtClean="0"/>
              <a:t> and Mark Warner, both Democrats.</a:t>
            </a:r>
            <a:endParaRPr lang="en-US" dirty="0"/>
          </a:p>
        </p:txBody>
      </p:sp>
    </p:spTree>
    <p:extLst>
      <p:ext uri="{BB962C8B-B14F-4D97-AF65-F5344CB8AC3E}">
        <p14:creationId xmlns:p14="http://schemas.microsoft.com/office/powerpoint/2010/main" val="6442728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1099</TotalTime>
  <Words>1888</Words>
  <Application>Microsoft Office PowerPoint</Application>
  <PresentationFormat>On-screen Show (4:3)</PresentationFormat>
  <Paragraphs>81</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Solstice</vt:lpstr>
      <vt:lpstr>US VA History SOL Review:  Creating the Constitution</vt:lpstr>
      <vt:lpstr>  The Articles of Confederation</vt:lpstr>
      <vt:lpstr>George Washington Presides…</vt:lpstr>
      <vt:lpstr>The Father of the Constitution: James Madison of Virginia</vt:lpstr>
      <vt:lpstr>The Constitutional Convention</vt:lpstr>
      <vt:lpstr>Separation of Powers &amp; The System of Checks and Balances</vt:lpstr>
      <vt:lpstr>PowerPoint Presentation</vt:lpstr>
      <vt:lpstr>The Great Compromise</vt:lpstr>
      <vt:lpstr>The Great Compromise</vt:lpstr>
      <vt:lpstr>The Three-Fifths Compromise</vt:lpstr>
      <vt:lpstr>Enumerated Powers and Powers Reserved to the States</vt:lpstr>
      <vt:lpstr>The Bill of Rights was Influenced by George Mason’s Virginia Declaration of Rights.</vt:lpstr>
      <vt:lpstr>The Bill of Rights was influenced by Thomas Jefferson’s Statute of Religious Freedom.</vt:lpstr>
      <vt:lpstr>FEDERALISTS Support the Ratification of the US Constitution</vt:lpstr>
      <vt:lpstr>ANTIFEDERALISTS Opposition to the Constitution</vt:lpstr>
      <vt:lpstr>James Madison was the principle author of the Bill of Rights.</vt:lpstr>
      <vt:lpstr>Marbury V. Madison (1803) </vt:lpstr>
      <vt:lpstr>McCullough V. Maryland (1819) </vt:lpstr>
      <vt:lpstr>Gibbons V. Ogden (1824)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VA History SOL Review:  Creating the Constitution</dc:title>
  <dc:creator>Adam</dc:creator>
  <cp:lastModifiedBy>Adam</cp:lastModifiedBy>
  <cp:revision>17</cp:revision>
  <dcterms:created xsi:type="dcterms:W3CDTF">2014-03-03T01:51:18Z</dcterms:created>
  <dcterms:modified xsi:type="dcterms:W3CDTF">2014-03-03T23:27:38Z</dcterms:modified>
</cp:coreProperties>
</file>